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744" r:id="rId2"/>
    <p:sldMasterId id="2147483758" r:id="rId3"/>
    <p:sldMasterId id="2147483760" r:id="rId4"/>
    <p:sldMasterId id="2147483684" r:id="rId5"/>
    <p:sldMasterId id="2147483753" r:id="rId6"/>
  </p:sldMasterIdLst>
  <p:notesMasterIdLst>
    <p:notesMasterId r:id="rId11"/>
  </p:notesMasterIdLst>
  <p:handoutMasterIdLst>
    <p:handoutMasterId r:id="rId12"/>
  </p:handoutMasterIdLst>
  <p:sldIdLst>
    <p:sldId id="282" r:id="rId7"/>
    <p:sldId id="285" r:id="rId8"/>
    <p:sldId id="283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070A34FD-D087-7E40-B0DC-8F64E45F59DD}">
          <p14:sldIdLst>
            <p14:sldId id="282"/>
            <p14:sldId id="285"/>
            <p14:sldId id="283"/>
            <p14:sldId id="284"/>
          </p14:sldIdLst>
        </p14:section>
        <p14:section name="Interior Slides" id="{62F1DD20-F6F9-DF46-9D5C-BFB97DE3D243}">
          <p14:sldIdLst/>
        </p14:section>
        <p14:section name="Divider Slides" id="{ECDE1BA1-AE95-1348-BAAF-DD4EC5A3D58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91B"/>
    <a:srgbClr val="2FAFDF"/>
    <a:srgbClr val="77B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89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E6CFB-71D5-2C44-8C82-9CD1B114FFCB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FDB4B-D478-5841-85F9-C24160D5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05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26911-116A-4C94-9E48-9CA072FA2479}" type="datetimeFigureOut">
              <a:rPr lang="en-US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F3CF7-2494-4F11-B8CE-E0616BB021C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94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7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059" y="1235854"/>
            <a:ext cx="11618993" cy="24692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baseline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32 – Arial Bold (Orange #e97e23)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9059" y="3833191"/>
            <a:ext cx="11629788" cy="2501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Copy 22 – Arial (Black #000000)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2319" y="650958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FCB66DF4-E379-7C4A-B261-863FA350AB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87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489" y="3801979"/>
            <a:ext cx="11563288" cy="16459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TITLE 32 – ARIAL BOLD CAPS (white 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7510" y="6438130"/>
            <a:ext cx="1039447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fld id="{DFEDF2DC-C1F0-9140-9B7C-5FE56D0D3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489" y="3744227"/>
            <a:ext cx="11563288" cy="17037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TITLE 32 – ARIAL BOLD CAPS (white 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7510" y="6438130"/>
            <a:ext cx="1039447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fld id="{DFEDF2DC-C1F0-9140-9B7C-5FE56D0D3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5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489" y="3657600"/>
            <a:ext cx="11563288" cy="17903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TITLE 32 – ARIAL BOLD CAPS (white 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7510" y="6438130"/>
            <a:ext cx="1039447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fld id="{DFEDF2DC-C1F0-9140-9B7C-5FE56D0D3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3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5756" y="329232"/>
            <a:ext cx="11548149" cy="4836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5755" y="5363594"/>
            <a:ext cx="11524630" cy="9388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Caption 14 – Arial Bold (#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80360" y="650958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49AC7B85-980D-F849-A463-268A4B354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86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7749" y="240831"/>
            <a:ext cx="8822855" cy="112951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i="0">
                <a:solidFill>
                  <a:srgbClr val="E1691B"/>
                </a:solidFill>
                <a:latin typeface=""/>
              </a:defRPr>
            </a:lvl1pPr>
          </a:lstStyle>
          <a:p>
            <a:r>
              <a:rPr lang="en-US" dirty="0"/>
              <a:t>Title 28 – Arial Bold (Orange #e97e23)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7749" y="1587597"/>
            <a:ext cx="11362768" cy="484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Copy 24 – Arial (Black #000000)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100" y="6501730"/>
            <a:ext cx="1036918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F0B4698B-FD21-FB42-8997-CBA881F0DB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8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3354" y="235010"/>
            <a:ext cx="8817250" cy="113533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i="0" baseline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28 – Arial Bold (Orange #e97e23)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3355" y="1585513"/>
            <a:ext cx="11373872" cy="4867916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Arial"/>
              <a:buChar char="•"/>
              <a:defRPr sz="2400"/>
            </a:lvl1pPr>
            <a:lvl2pPr marL="742950" indent="-285750" algn="l">
              <a:buFont typeface="Arial"/>
              <a:buChar char="•"/>
              <a:defRPr sz="2200"/>
            </a:lvl2pPr>
            <a:lvl3pPr marL="1143000" indent="-228600" algn="l">
              <a:buFont typeface="Arial"/>
              <a:buChar char="•"/>
              <a:defRPr sz="2000"/>
            </a:lvl3pPr>
            <a:lvl4pPr marL="1600200" indent="-228600" algn="l">
              <a:buFont typeface="Arial"/>
              <a:buChar char="•"/>
              <a:defRPr sz="2000"/>
            </a:lvl4pPr>
            <a:lvl5pPr marL="2057400" indent="-228600" algn="l">
              <a:buFont typeface="Arial"/>
              <a:buChar char="•"/>
              <a:defRPr sz="1800"/>
            </a:lvl5pPr>
          </a:lstStyle>
          <a:p>
            <a:pPr lvl="0"/>
            <a:r>
              <a:rPr lang="en-US" dirty="0"/>
              <a:t>Copy 24 – Arial (Black #000000)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100" y="6485018"/>
            <a:ext cx="1036918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F0B4698B-FD21-FB42-8997-CBA881F0DB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879" y="1219944"/>
            <a:ext cx="11346057" cy="5147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32 – Arial Bold (Orange #e97e23)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87100" y="6485018"/>
            <a:ext cx="1036918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F0B4698B-FD21-FB42-8997-CBA881F0DB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13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81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69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9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5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6DF4-E379-7C4A-B261-863FA350AB8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4D206-7C7D-48DB-A1D2-407B9E7BA9C3}"/>
              </a:ext>
            </a:extLst>
          </p:cNvPr>
          <p:cNvSpPr txBox="1"/>
          <p:nvPr/>
        </p:nvSpPr>
        <p:spPr>
          <a:xfrm>
            <a:off x="196768" y="120754"/>
            <a:ext cx="9475341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BYOD Lab: z/OSMF Hands-On Labs </a:t>
            </a:r>
          </a:p>
          <a:p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 your lab and grab a self-guided handout: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Get a slip with your </a:t>
            </a:r>
            <a:r>
              <a:rPr lang="en-US" b="1" dirty="0" err="1"/>
              <a:t>userid</a:t>
            </a:r>
            <a:r>
              <a:rPr lang="en-US" b="1" dirty="0"/>
              <a:t> and password</a:t>
            </a:r>
          </a:p>
          <a:p>
            <a:pPr marL="342900" indent="-342900">
              <a:buAutoNum type="arabicPeriod" startAt="2"/>
            </a:pPr>
            <a:r>
              <a:rPr lang="en-US" b="1" dirty="0"/>
              <a:t>Follow instructions in the handout to perform your lab, on your own laptop.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You </a:t>
            </a:r>
            <a:r>
              <a:rPr lang="en-US" b="1" i="1" dirty="0"/>
              <a:t>might</a:t>
            </a:r>
            <a:r>
              <a:rPr lang="en-US" b="1" dirty="0"/>
              <a:t> need to turn off your VPN to get to the lab website.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BA2D1-CC46-43FD-A2BF-685E7D3625BF}"/>
              </a:ext>
            </a:extLst>
          </p:cNvPr>
          <p:cNvSpPr txBox="1"/>
          <p:nvPr/>
        </p:nvSpPr>
        <p:spPr>
          <a:xfrm>
            <a:off x="1501805" y="950630"/>
            <a:ext cx="74812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1100"/>
            </a:pPr>
            <a:endParaRPr lang="en-US" sz="1600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IBM Change Tracker for z/OS 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Installing PTFs with z/OSMF Software Update 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Getting started with z/OS DG REST Services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Getting started with IBM SMF Explorer 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Incident Log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Security Configuration Assistant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z/OSMF Consoles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Sysplex Management</a:t>
            </a:r>
            <a:endParaRPr lang="en-US" sz="16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z/OSMF Desktop</a:t>
            </a:r>
          </a:p>
          <a:p>
            <a:pPr marL="342900" indent="-34290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Diagnostic Assistant</a:t>
            </a:r>
          </a:p>
          <a:p>
            <a:pPr marL="342900" indent="-342900" rtl="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Learning </a:t>
            </a:r>
            <a:r>
              <a:rPr lang="en-US" sz="160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Workflows (with z/OS Upgrade Workflow)</a:t>
            </a:r>
          </a:p>
          <a:p>
            <a:pPr marL="342900" indent="-342900" rtl="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Create your own Workflow with the</a:t>
            </a:r>
            <a:r>
              <a:rPr lang="en-US" sz="1600" i="0" u="none" strike="noStrike" baseline="0" dirty="0">
                <a:solidFill>
                  <a:srgbClr val="0070C0"/>
                </a:solidFill>
                <a:latin typeface="Arial" panose="020B0604020202020204" pitchFamily="34" charset="0"/>
              </a:rPr>
              <a:t> Workflow Editor </a:t>
            </a:r>
          </a:p>
          <a:p>
            <a:pPr marL="342900" indent="-342900" rtl="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Installing a z/OSMF Portable Software Instance</a:t>
            </a:r>
          </a:p>
          <a:p>
            <a:pPr marL="342900" indent="-342900" rtl="0">
              <a:buSzPts val="1100"/>
              <a:buFont typeface="+mj-lt"/>
              <a:buAutoNum type="arabicPeriod"/>
            </a:pP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</a:rPr>
              <a:t>z/OSMF WLM</a:t>
            </a:r>
            <a:endParaRPr lang="en-US" sz="1600" i="0" u="none" strike="noStrike" baseline="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893E5B-07AC-4CE2-99D8-BE362FC35932}"/>
              </a:ext>
            </a:extLst>
          </p:cNvPr>
          <p:cNvSpPr/>
          <p:nvPr/>
        </p:nvSpPr>
        <p:spPr>
          <a:xfrm>
            <a:off x="74881" y="6128989"/>
            <a:ext cx="4574567" cy="473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forget to do an evaluation!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95903-F4E6-4F5B-B38B-3EB2C096E330}"/>
              </a:ext>
            </a:extLst>
          </p:cNvPr>
          <p:cNvSpPr txBox="1"/>
          <p:nvPr/>
        </p:nvSpPr>
        <p:spPr>
          <a:xfrm rot="19820871">
            <a:off x="8035614" y="5019107"/>
            <a:ext cx="407020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is a z/OS 3.1 z/OSMF system, running on IBM z16!</a:t>
            </a:r>
          </a:p>
        </p:txBody>
      </p:sp>
      <p:pic>
        <p:nvPicPr>
          <p:cNvPr id="1026" name="Picture 2" descr="Free Flat Lay of Letter Shaped Cookies Stock Photo">
            <a:extLst>
              <a:ext uri="{FF2B5EF4-FFF2-40B4-BE49-F238E27FC236}">
                <a16:creationId xmlns:a16="http://schemas.microsoft.com/office/drawing/2014/main" id="{6E5203ED-57DC-439C-A081-F6C22119A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1" b="29186"/>
          <a:stretch/>
        </p:blipFill>
        <p:spPr bwMode="auto">
          <a:xfrm rot="1850961">
            <a:off x="7418572" y="1021143"/>
            <a:ext cx="4324993" cy="12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FED7-9D41-A5BA-4958-56959D39EF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BYOD  Lab:  z/OS Apps using REST APIs to Connect to the World!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3B816F-C8CD-00A5-C30C-CE639BED1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</a:t>
            </a:r>
            <a:r>
              <a:rPr lang="en-US" sz="3200" dirty="0" err="1"/>
              <a:t>userid</a:t>
            </a:r>
            <a:r>
              <a:rPr lang="en-US" sz="3200" dirty="0"/>
              <a:t> </a:t>
            </a:r>
            <a:r>
              <a:rPr lang="en-US" sz="3200" b="1" dirty="0" err="1"/>
              <a:t>SHARAnn</a:t>
            </a:r>
            <a:r>
              <a:rPr lang="en-US" sz="3200" b="1" dirty="0"/>
              <a:t>  </a:t>
            </a:r>
            <a:r>
              <a:rPr lang="en-US" sz="3200" dirty="0"/>
              <a:t> where </a:t>
            </a:r>
            <a:r>
              <a:rPr lang="en-US" sz="3200" dirty="0" err="1"/>
              <a:t>nn</a:t>
            </a:r>
            <a:r>
              <a:rPr lang="en-US" sz="3200" dirty="0"/>
              <a:t> is 01-30</a:t>
            </a:r>
          </a:p>
          <a:p>
            <a:endParaRPr lang="en-US" sz="3200" dirty="0"/>
          </a:p>
          <a:p>
            <a:r>
              <a:rPr lang="en-US" sz="3200" dirty="0"/>
              <a:t>Password is </a:t>
            </a:r>
            <a:r>
              <a:rPr lang="en-US" sz="3200" b="1" dirty="0"/>
              <a:t> ZOSMFROX    (all letter </a:t>
            </a:r>
            <a:r>
              <a:rPr lang="en-US" sz="3200" b="1" dirty="0" err="1"/>
              <a:t>oh’s</a:t>
            </a:r>
            <a:r>
              <a:rPr lang="en-US" sz="3200" b="1" dirty="0"/>
              <a:t>)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1A27A-EC3B-8757-5B9B-8AB7851B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6DF4-E379-7C4A-B261-863FA350AB8C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6F7FA97-CB45-5F1F-EDFE-FC88454FFF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020805"/>
                  </p:ext>
                </p:extLst>
              </p:nvPr>
            </p:nvGraphicFramePr>
            <p:xfrm>
              <a:off x="-4550229" y="1058636"/>
              <a:ext cx="3048000" cy="1714500"/>
            </p:xfrm>
            <a:graphic>
              <a:graphicData uri="http://schemas.microsoft.com/office/powerpoint/2016/slidezoom">
                <pslz:sldZm>
                  <pslz:sldZmObj sldId="285" cId="67684324">
                    <pslz:zmPr id="{8FEEB1E8-F90E-432A-A02B-79BED4FB048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6F7FA97-CB45-5F1F-EDFE-FC88454FFF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550229" y="10586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8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6DF4-E379-7C4A-B261-863FA350AB8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BA2D1-CC46-43FD-A2BF-685E7D3625BF}"/>
              </a:ext>
            </a:extLst>
          </p:cNvPr>
          <p:cNvSpPr txBox="1"/>
          <p:nvPr/>
        </p:nvSpPr>
        <p:spPr>
          <a:xfrm>
            <a:off x="1433669" y="1259309"/>
            <a:ext cx="7580537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buSzPts val="1100"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rtl="0">
              <a:buSzPts val="1100"/>
            </a:pPr>
            <a:r>
              <a:rPr lang="en-US" sz="4400" b="0" i="0" dirty="0">
                <a:solidFill>
                  <a:schemeClr val="accent6"/>
                </a:solidFill>
                <a:effectLst/>
                <a:latin typeface="Slack-Lato"/>
              </a:rPr>
              <a:t>Hands-On Labs</a:t>
            </a:r>
            <a:endParaRPr lang="en-US" sz="4400" b="0" i="0" dirty="0"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 rtl="0">
              <a:buSzPts val="1100"/>
            </a:pPr>
            <a:endParaRPr lang="en-US" sz="4400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rtl="0">
              <a:buSzPts val="1100"/>
            </a:pPr>
            <a:r>
              <a:rPr lang="en-US" sz="4400" dirty="0">
                <a:solidFill>
                  <a:schemeClr val="accent6"/>
                </a:solidFill>
                <a:latin typeface="Arial" panose="020B0604020202020204" pitchFamily="34" charset="0"/>
              </a:rPr>
              <a:t>z/OS Apps Using REST APIs </a:t>
            </a:r>
          </a:p>
          <a:p>
            <a:pPr rtl="0">
              <a:buSzPts val="1100"/>
            </a:pPr>
            <a:r>
              <a:rPr lang="en-US" sz="4400" dirty="0">
                <a:solidFill>
                  <a:schemeClr val="accent6"/>
                </a:solidFill>
                <a:latin typeface="Arial" panose="020B0604020202020204" pitchFamily="34" charset="0"/>
              </a:rPr>
              <a:t>to Connect to the World!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1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66DF4-E379-7C4A-B261-863FA350AB8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BA2D1-CC46-43FD-A2BF-685E7D3625BF}"/>
              </a:ext>
            </a:extLst>
          </p:cNvPr>
          <p:cNvSpPr txBox="1"/>
          <p:nvPr/>
        </p:nvSpPr>
        <p:spPr>
          <a:xfrm>
            <a:off x="1094622" y="1475067"/>
            <a:ext cx="7580537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buSzPts val="1100"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rtl="0">
              <a:buSzPts val="1100"/>
            </a:pPr>
            <a:r>
              <a:rPr lang="en-US" sz="4400" b="0" i="0" dirty="0">
                <a:solidFill>
                  <a:schemeClr val="accent6"/>
                </a:solidFill>
                <a:effectLst/>
                <a:latin typeface="Slack-Lato"/>
              </a:rPr>
              <a:t>Hands-On Labs</a:t>
            </a:r>
            <a:endParaRPr lang="en-US" sz="4400" b="0" i="0" dirty="0"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 rtl="0">
              <a:buSzPts val="1100"/>
            </a:pPr>
            <a:endParaRPr lang="en-US" sz="4400" dirty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pPr rtl="0">
              <a:buSzPts val="1100"/>
            </a:pPr>
            <a:r>
              <a:rPr lang="en-US" sz="4400" dirty="0">
                <a:solidFill>
                  <a:schemeClr val="accent6"/>
                </a:solidFill>
                <a:latin typeface="Arial" panose="020B0604020202020204" pitchFamily="34" charset="0"/>
              </a:rPr>
              <a:t>z/OS Apps Using REST APIs </a:t>
            </a:r>
          </a:p>
          <a:p>
            <a:pPr rtl="0">
              <a:buSzPts val="1100"/>
            </a:pPr>
            <a:r>
              <a:rPr lang="en-US" sz="4400" dirty="0">
                <a:solidFill>
                  <a:schemeClr val="accent6"/>
                </a:solidFill>
                <a:latin typeface="Arial" panose="020B0604020202020204" pitchFamily="34" charset="0"/>
              </a:rPr>
              <a:t>to Connect to the World!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6663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Header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ection Header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Section Header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icture with Caption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1507</TotalTime>
  <Words>222</Words>
  <Application>Microsoft Office PowerPoint</Application>
  <PresentationFormat>Widescreen</PresentationFormat>
  <Paragraphs>57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Slack-Lato</vt:lpstr>
      <vt:lpstr>Title Slide</vt:lpstr>
      <vt:lpstr>Section Header</vt:lpstr>
      <vt:lpstr>1_Section Header</vt:lpstr>
      <vt:lpstr>2_Section Header</vt:lpstr>
      <vt:lpstr>Picture with Caption</vt:lpstr>
      <vt:lpstr>Office Theme 1</vt:lpstr>
      <vt:lpstr>PowerPoint Presentation</vt:lpstr>
      <vt:lpstr>BYOD  Lab:  z/OS Apps using REST APIs to Connect to the World!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Schellenberg, Lisa</dc:creator>
  <cp:lastModifiedBy>Marna Walle</cp:lastModifiedBy>
  <cp:revision>96</cp:revision>
  <dcterms:created xsi:type="dcterms:W3CDTF">2013-07-15T20:26:40Z</dcterms:created>
  <dcterms:modified xsi:type="dcterms:W3CDTF">2024-02-28T22:33:07Z</dcterms:modified>
</cp:coreProperties>
</file>